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79" r:id="rId3"/>
    <p:sldId id="280" r:id="rId4"/>
    <p:sldId id="281" r:id="rId5"/>
    <p:sldId id="282" r:id="rId6"/>
    <p:sldId id="283" r:id="rId7"/>
  </p:sldIdLst>
  <p:sldSz cx="9144000" cy="5143500" type="screen16x9"/>
  <p:notesSz cx="6858000" cy="9144000"/>
  <p:embeddedFontLst>
    <p:embeddedFont>
      <p:font typeface="Lexend Zetta" panose="020B0604020202020204" charset="0"/>
      <p:regular r:id="rId9"/>
      <p:bold r:id="rId10"/>
    </p:embeddedFont>
    <p:embeddedFont>
      <p:font typeface="Readex Pro" panose="020B0604020202020204" charset="-78"/>
      <p:regular r:id="rId11"/>
      <p:bold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92cbf631c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92cbf631c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be3ecec8ee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3be3ecec8ee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be3ecec8ee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3be3ecec8ee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be3ecec8ee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3be3ecec8ee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be3ecec8ee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3be3ecec8ee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3be3ecec8ee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3be3ecec8ee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canva.com/design/DAG_jg8ZGWs/kGjms1JSJ2HS_iwXxycr9A/edit?utm_content=DAG_jg8ZGWs&amp;utm_campaign=designshare&amp;utm_medium=link2&amp;utm_source=sharebutton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drive.google.com/drive/folders/1I5Gsv2okAddh1kv7XJ0tpzyL1Ou8oFBg?usp=shari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canva.com/design/DAG_jg8ZGWs/kGjms1JSJ2HS_iwXxycr9A/edit?utm_content=DAG_jg8ZGWs&amp;utm_campaign=designshare&amp;utm_medium=link2&amp;utm_source=sharebutton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drive.google.com/drive/folders/1I5Gsv2okAddh1kv7XJ0tpzyL1Ou8oFBg?usp=sharin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anva.com/design/DAG_jg8ZGWs/kGjms1JSJ2HS_iwXxycr9A/edit?utm_content=DAG_jg8ZGWs&amp;utm_campaign=designshare&amp;utm_medium=link2&amp;utm_source=sharebutton" TargetMode="External"/><Relationship Id="rId3" Type="http://schemas.openxmlformats.org/officeDocument/2006/relationships/image" Target="../media/image8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rive.google.com/drive/folders/1I5Gsv2okAddh1kv7XJ0tpzyL1Ou8oFBg?usp=sharing" TargetMode="External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1.jpg"/><Relationship Id="rId7" Type="http://schemas.openxmlformats.org/officeDocument/2006/relationships/hyperlink" Target="https://www.canva.com/design/DAG_jg8ZGWs/kGjms1JSJ2HS_iwXxycr9A/edit?utm_content=DAG_jg8ZGWs&amp;utm_campaign=designshare&amp;utm_medium=link2&amp;utm_source=sharebutton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hyperlink" Target="https://drive.google.com/drive/folders/1I5Gsv2okAddh1kv7XJ0tpzyL1Ou8oFBg?usp=sharing" TargetMode="Externa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canva.com/design/DAG_jg8ZGWs/kGjms1JSJ2HS_iwXxycr9A/edit?utm_content=DAG_jg8ZGWs&amp;utm_campaign=designshare&amp;utm_medium=link2&amp;utm_source=sharebutton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drive.google.com/drive/folders/1I5Gsv2okAddh1kv7XJ0tpzyL1Ou8oFBg?usp=shari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39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Ativo 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54325" y="4234475"/>
            <a:ext cx="2913126" cy="337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58325" y="2760081"/>
            <a:ext cx="3105126" cy="66559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04;p36">
            <a:extLst>
              <a:ext uri="{FF2B5EF4-FFF2-40B4-BE49-F238E27FC236}">
                <a16:creationId xmlns:a16="http://schemas.microsoft.com/office/drawing/2014/main" id="{A5D4400E-405F-0AB7-44D6-3D41D2E0C803}"/>
              </a:ext>
            </a:extLst>
          </p:cNvPr>
          <p:cNvSpPr txBox="1"/>
          <p:nvPr/>
        </p:nvSpPr>
        <p:spPr>
          <a:xfrm>
            <a:off x="5434361" y="1061550"/>
            <a:ext cx="3635298" cy="1294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 dirty="0">
                <a:solidFill>
                  <a:schemeClr val="bg1"/>
                </a:solidFill>
                <a:latin typeface="Readex Pro"/>
                <a:ea typeface="Readex Pro"/>
                <a:cs typeface="Readex Pro"/>
                <a:sym typeface="Readex Pro"/>
              </a:rPr>
              <a:t>Legendas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 dirty="0">
                <a:solidFill>
                  <a:schemeClr val="bg1"/>
                </a:solidFill>
                <a:latin typeface="Readex Pro"/>
                <a:ea typeface="Readex Pro"/>
                <a:cs typeface="Readex Pro"/>
                <a:sym typeface="Readex Pro"/>
              </a:rPr>
              <a:t>Posts - </a:t>
            </a:r>
            <a:r>
              <a:rPr lang="pt-BR" sz="3200" dirty="0">
                <a:solidFill>
                  <a:schemeClr val="bg1"/>
                </a:solidFill>
                <a:latin typeface="Readex Pro"/>
                <a:ea typeface="Readex Pro"/>
                <a:cs typeface="Readex Pro"/>
                <a:sym typeface="Readex Pro"/>
              </a:rPr>
              <a:t>Sugestão</a:t>
            </a:r>
            <a:endParaRPr sz="3200" dirty="0">
              <a:solidFill>
                <a:schemeClr val="bg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6"/>
          <p:cNvSpPr/>
          <p:nvPr/>
        </p:nvSpPr>
        <p:spPr>
          <a:xfrm>
            <a:off x="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36"/>
          <p:cNvSpPr txBox="1"/>
          <p:nvPr/>
        </p:nvSpPr>
        <p:spPr>
          <a:xfrm>
            <a:off x="655511" y="1537158"/>
            <a:ext cx="3723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000" tIns="29975" rIns="60000" bIns="299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292A2D"/>
                </a:solidFill>
                <a:latin typeface="Readex Pro"/>
                <a:ea typeface="Readex Pro"/>
                <a:cs typeface="Readex Pro"/>
                <a:sym typeface="Readex Pro"/>
              </a:rPr>
              <a:t>Adesão ao serviço</a:t>
            </a:r>
            <a:endParaRPr sz="962" b="1">
              <a:solidFill>
                <a:srgbClr val="292A2D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98" name="Google Shape;298;p36"/>
          <p:cNvSpPr txBox="1"/>
          <p:nvPr/>
        </p:nvSpPr>
        <p:spPr>
          <a:xfrm>
            <a:off x="655511" y="2398319"/>
            <a:ext cx="3723300" cy="24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/>
              <a:t>Nós aderimos ao PI SUAS | Serviço no Domicílio como serviço continuado do SUAS.</a:t>
            </a:r>
            <a:endParaRPr sz="800"/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chemeClr val="dk1"/>
              </a:solidFill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dk1"/>
                </a:solidFill>
                <a:highlight>
                  <a:srgbClr val="FFFFFF"/>
                </a:highlight>
              </a:rPr>
              <a:t>A adesão garante a continuidade das visitas domiciliares para gestantes e crianças de 0 a 6 anos com mais qualidade,</a:t>
            </a:r>
            <a:r>
              <a:rPr lang="pt-BR" sz="800">
                <a:solidFill>
                  <a:srgbClr val="444746"/>
                </a:solidFill>
                <a:highlight>
                  <a:srgbClr val="FFFFFF"/>
                </a:highlight>
              </a:rPr>
              <a:t> </a:t>
            </a:r>
            <a:r>
              <a:rPr lang="pt-BR" sz="800">
                <a:solidFill>
                  <a:schemeClr val="dk1"/>
                </a:solidFill>
              </a:rPr>
              <a:t>e o fortalecimento da Política de Assistência Social.</a:t>
            </a:r>
            <a:r>
              <a:rPr lang="pt-BR" sz="800">
                <a:solidFill>
                  <a:srgbClr val="444746"/>
                </a:solidFill>
                <a:highlight>
                  <a:srgbClr val="FFFFFF"/>
                </a:highlight>
              </a:rPr>
              <a:t> </a:t>
            </a:r>
            <a:endParaRPr sz="800"/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/>
              <a:t>O trabalho que já realizamos com as famílias no Primeira Infância no SUAS/Criança Feliz segue acontecendo, agora com mais clareza institucional, integração à Proteção Social Básica e sustentabilidade como política pública.</a:t>
            </a:r>
            <a:endParaRPr sz="800"/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/>
              <a:t>Essa conquista é resultado da dedicação de cada profissional que, no dia a dia, fortalece vínculos e cuida de quem mais precisa. O papel de cada um é fundamental para que essa transição se traduza em um serviço cada vez mais qualificado e com impacto real no território.</a:t>
            </a:r>
            <a:endParaRPr sz="800"/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/>
              <a:t>Seguimos juntos, fortalecendo vínculos e protegendo a primeira infância.</a:t>
            </a:r>
            <a:endParaRPr sz="800"/>
          </a:p>
        </p:txBody>
      </p:sp>
      <p:sp>
        <p:nvSpPr>
          <p:cNvPr id="299" name="Google Shape;299;p36"/>
          <p:cNvSpPr/>
          <p:nvPr/>
        </p:nvSpPr>
        <p:spPr>
          <a:xfrm>
            <a:off x="593475" y="2159074"/>
            <a:ext cx="8688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Legenda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00" name="Google Shape;300;p36"/>
          <p:cNvSpPr/>
          <p:nvPr/>
        </p:nvSpPr>
        <p:spPr>
          <a:xfrm>
            <a:off x="59347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Tema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cxnSp>
        <p:nvCxnSpPr>
          <p:cNvPr id="301" name="Google Shape;301;p36"/>
          <p:cNvCxnSpPr/>
          <p:nvPr/>
        </p:nvCxnSpPr>
        <p:spPr>
          <a:xfrm>
            <a:off x="718729" y="1485587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2" name="Google Shape;302;p36"/>
          <p:cNvCxnSpPr/>
          <p:nvPr/>
        </p:nvCxnSpPr>
        <p:spPr>
          <a:xfrm>
            <a:off x="718729" y="2390252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" name="Google Shape;303;p36"/>
          <p:cNvCxnSpPr/>
          <p:nvPr/>
        </p:nvCxnSpPr>
        <p:spPr>
          <a:xfrm>
            <a:off x="5044336" y="1486331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4" name="Google Shape;304;p36"/>
          <p:cNvSpPr txBox="1"/>
          <p:nvPr/>
        </p:nvSpPr>
        <p:spPr>
          <a:xfrm>
            <a:off x="7027325" y="1537150"/>
            <a:ext cx="1616700" cy="26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dirty="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Primeira Infância no SUAS | Serviço no Domicílio </a:t>
            </a:r>
            <a:endParaRPr sz="700" dirty="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dirty="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dirty="0">
                <a:solidFill>
                  <a:schemeClr val="dk1"/>
                </a:solidFill>
                <a:latin typeface="Readex Pro"/>
                <a:ea typeface="Readex Pro"/>
                <a:cs typeface="Readex Pro"/>
                <a:sym typeface="Readex Pro"/>
              </a:rPr>
              <a:t>Nosso município aderiu ao PI SUAS | Serviço no Domicílio:</a:t>
            </a:r>
            <a:endParaRPr sz="700" dirty="0">
              <a:solidFill>
                <a:schemeClr val="dk1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dirty="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</a:t>
            </a:r>
            <a:endParaRPr sz="700" dirty="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 dirty="0">
                <a:solidFill>
                  <a:schemeClr val="dk1"/>
                </a:solidFill>
                <a:highlight>
                  <a:srgbClr val="FFFFFF"/>
                </a:highlight>
              </a:rPr>
              <a:t>A adesão garante a continuidade das visitas domiciliares para gestantes e crianças de 0 a 6 anos com mais qualidade</a:t>
            </a:r>
            <a:r>
              <a:rPr lang="pt-BR" sz="800" dirty="0">
                <a:solidFill>
                  <a:srgbClr val="444746"/>
                </a:solidFill>
                <a:highlight>
                  <a:srgbClr val="FFFFFF"/>
                </a:highlight>
              </a:rPr>
              <a:t> </a:t>
            </a:r>
            <a:r>
              <a:rPr lang="pt-BR" sz="800" dirty="0">
                <a:solidFill>
                  <a:schemeClr val="dk1"/>
                </a:solidFill>
              </a:rPr>
              <a:t>e o fortalecimento da Política de Assistência Social.</a:t>
            </a:r>
            <a:r>
              <a:rPr lang="pt-BR" sz="800" dirty="0">
                <a:solidFill>
                  <a:srgbClr val="444746"/>
                </a:solidFill>
                <a:highlight>
                  <a:srgbClr val="FFFFFF"/>
                </a:highlight>
              </a:rPr>
              <a:t> </a:t>
            </a:r>
            <a:endParaRPr sz="8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dirty="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dirty="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 dirty="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Um passo importante para reforçar o trabalho, o território e a proteção às famílias que mais precisam.</a:t>
            </a:r>
            <a:endParaRPr sz="700" dirty="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05" name="Google Shape;305;p36"/>
          <p:cNvSpPr txBox="1"/>
          <p:nvPr/>
        </p:nvSpPr>
        <p:spPr>
          <a:xfrm>
            <a:off x="550350" y="431775"/>
            <a:ext cx="3174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D06F14"/>
                </a:solidFill>
                <a:latin typeface="Lexend Zetta"/>
                <a:ea typeface="Lexend Zetta"/>
                <a:cs typeface="Lexend Zetta"/>
                <a:sym typeface="Lexend Zetta"/>
              </a:rPr>
              <a:t>Redes Sociais</a:t>
            </a:r>
            <a:endParaRPr sz="1800" b="1">
              <a:solidFill>
                <a:srgbClr val="DDB925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306" name="Google Shape;306;p36"/>
          <p:cNvSpPr/>
          <p:nvPr/>
        </p:nvSpPr>
        <p:spPr>
          <a:xfrm>
            <a:off x="491288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Arte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pic>
        <p:nvPicPr>
          <p:cNvPr id="307" name="Google Shape;307;p36" title="Cards SUA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5125" y="1571574"/>
            <a:ext cx="1926497" cy="240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36" title="Ativo 33.png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0475" y="893475"/>
            <a:ext cx="337499" cy="264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36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49000" y="907627"/>
            <a:ext cx="704276" cy="26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7"/>
          <p:cNvSpPr/>
          <p:nvPr/>
        </p:nvSpPr>
        <p:spPr>
          <a:xfrm>
            <a:off x="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37"/>
          <p:cNvSpPr txBox="1"/>
          <p:nvPr/>
        </p:nvSpPr>
        <p:spPr>
          <a:xfrm>
            <a:off x="655511" y="1537158"/>
            <a:ext cx="3723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000" tIns="29975" rIns="60000" bIns="299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292A2D"/>
                </a:solidFill>
                <a:latin typeface="Readex Pro"/>
                <a:ea typeface="Readex Pro"/>
                <a:cs typeface="Readex Pro"/>
                <a:sym typeface="Readex Pro"/>
              </a:rPr>
              <a:t>Apresentação do programa</a:t>
            </a:r>
            <a:endParaRPr sz="962" b="1">
              <a:solidFill>
                <a:srgbClr val="292A2D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16" name="Google Shape;316;p37"/>
          <p:cNvSpPr txBox="1"/>
          <p:nvPr/>
        </p:nvSpPr>
        <p:spPr>
          <a:xfrm>
            <a:off x="655511" y="2398319"/>
            <a:ext cx="3723300" cy="18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PI SUAS | Serviço no Domicílio é um serviço continuado do SUAS, integrado à Proteção Social Básica.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Ele acompanha gestantes e famílias com crianças de 0 a 6 anos, levando o cuidado até o domicílio, fortalecendo vínculos familiares e ampliando o acesso a direitos desde os primeiros anos de vida.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trabalho que já acontecia nos territórios como Primeira Infância no SUAS/Criança Feliz continua, agora com mais clareza institucional, metodologia qualificada e integração à rede socioassistencial.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Cuidar no começo da vida é fortalecer toda a proteção social.</a:t>
            </a:r>
            <a:br>
              <a:rPr lang="pt-BR" sz="700">
                <a:latin typeface="Readex Pro"/>
                <a:ea typeface="Readex Pro"/>
                <a:cs typeface="Readex Pro"/>
                <a:sym typeface="Readex Pro"/>
              </a:rPr>
            </a:br>
            <a:br>
              <a:rPr lang="pt-BR" sz="700"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Para saber mais acesse: &lt;endereço do blog&gt; 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17" name="Google Shape;317;p37"/>
          <p:cNvSpPr/>
          <p:nvPr/>
        </p:nvSpPr>
        <p:spPr>
          <a:xfrm>
            <a:off x="593475" y="2159074"/>
            <a:ext cx="8688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Legenda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18" name="Google Shape;318;p37"/>
          <p:cNvSpPr/>
          <p:nvPr/>
        </p:nvSpPr>
        <p:spPr>
          <a:xfrm>
            <a:off x="59347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Tema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cxnSp>
        <p:nvCxnSpPr>
          <p:cNvPr id="319" name="Google Shape;319;p37"/>
          <p:cNvCxnSpPr/>
          <p:nvPr/>
        </p:nvCxnSpPr>
        <p:spPr>
          <a:xfrm>
            <a:off x="718729" y="1485587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" name="Google Shape;320;p37"/>
          <p:cNvCxnSpPr/>
          <p:nvPr/>
        </p:nvCxnSpPr>
        <p:spPr>
          <a:xfrm>
            <a:off x="718729" y="2390252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" name="Google Shape;321;p37"/>
          <p:cNvCxnSpPr/>
          <p:nvPr/>
        </p:nvCxnSpPr>
        <p:spPr>
          <a:xfrm>
            <a:off x="5044336" y="1486331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2" name="Google Shape;322;p37"/>
          <p:cNvSpPr txBox="1"/>
          <p:nvPr/>
        </p:nvSpPr>
        <p:spPr>
          <a:xfrm>
            <a:off x="7027325" y="1537150"/>
            <a:ext cx="1616700" cy="13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Primeira Infância no SUAS | Serviço no Domicílio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Agora é serviço continuado do SUAS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Cuidado que chega ao domicílio, fortalece vínculos e protege a primeira infância desde o início da vida.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23" name="Google Shape;323;p37"/>
          <p:cNvSpPr txBox="1"/>
          <p:nvPr/>
        </p:nvSpPr>
        <p:spPr>
          <a:xfrm>
            <a:off x="550350" y="431775"/>
            <a:ext cx="3174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D06F14"/>
                </a:solidFill>
                <a:latin typeface="Lexend Zetta"/>
                <a:ea typeface="Lexend Zetta"/>
                <a:cs typeface="Lexend Zetta"/>
                <a:sym typeface="Lexend Zetta"/>
              </a:rPr>
              <a:t>Redes Sociais</a:t>
            </a:r>
            <a:endParaRPr sz="1800" b="1">
              <a:solidFill>
                <a:srgbClr val="DDB925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324" name="Google Shape;324;p37"/>
          <p:cNvSpPr/>
          <p:nvPr/>
        </p:nvSpPr>
        <p:spPr>
          <a:xfrm>
            <a:off x="491288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Arte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pic>
        <p:nvPicPr>
          <p:cNvPr id="325" name="Google Shape;325;p37" title="Cards (5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325" y="1537150"/>
            <a:ext cx="1910350" cy="238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37" title="Ativo 33.png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0475" y="893475"/>
            <a:ext cx="337499" cy="264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37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49000" y="907627"/>
            <a:ext cx="704276" cy="26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8"/>
          <p:cNvSpPr/>
          <p:nvPr/>
        </p:nvSpPr>
        <p:spPr>
          <a:xfrm>
            <a:off x="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38"/>
          <p:cNvSpPr txBox="1"/>
          <p:nvPr/>
        </p:nvSpPr>
        <p:spPr>
          <a:xfrm>
            <a:off x="655511" y="1537158"/>
            <a:ext cx="3723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000" tIns="29975" rIns="60000" bIns="299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292A2D"/>
                </a:solidFill>
                <a:latin typeface="Readex Pro"/>
                <a:ea typeface="Readex Pro"/>
                <a:cs typeface="Readex Pro"/>
                <a:sym typeface="Readex Pro"/>
              </a:rPr>
              <a:t>Conteúdo para a imagem</a:t>
            </a:r>
            <a:endParaRPr sz="962" b="1">
              <a:solidFill>
                <a:srgbClr val="292A2D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34" name="Google Shape;334;p38"/>
          <p:cNvSpPr txBox="1"/>
          <p:nvPr/>
        </p:nvSpPr>
        <p:spPr>
          <a:xfrm>
            <a:off x="655511" y="2398319"/>
            <a:ext cx="3723300" cy="22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Na transição para o PI SUAS | Serviço no Domicílio, muita coisa permanece e outras se fortalecem.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que fica:</a:t>
            </a:r>
            <a:br>
              <a:rPr lang="pt-BR" sz="700"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cuidado que chega às famílias, a visita domiciliar, o foco na primeira infância e o trabalho comprometido das equipes no território.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que muda:</a:t>
            </a:r>
            <a:br>
              <a:rPr lang="pt-BR" sz="700"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PI SUAS | Serviço no Domicílio passa a ser um serviço continuado do SUAS, integrado à Proteção Social Básica, com mais clareza institucional, metodologia qualificada e maior sustentabilidade como política pública.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trabalho continua.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Agora, com mais reconhecimento e fortalecimento institucional.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Para saber mais acesse: &lt;endereço do blog&gt; 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35" name="Google Shape;335;p38"/>
          <p:cNvSpPr/>
          <p:nvPr/>
        </p:nvSpPr>
        <p:spPr>
          <a:xfrm>
            <a:off x="593475" y="2159074"/>
            <a:ext cx="8688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Legenda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36" name="Google Shape;336;p38"/>
          <p:cNvSpPr/>
          <p:nvPr/>
        </p:nvSpPr>
        <p:spPr>
          <a:xfrm>
            <a:off x="59347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Tema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cxnSp>
        <p:nvCxnSpPr>
          <p:cNvPr id="337" name="Google Shape;337;p38"/>
          <p:cNvCxnSpPr/>
          <p:nvPr/>
        </p:nvCxnSpPr>
        <p:spPr>
          <a:xfrm>
            <a:off x="718729" y="1485587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8" name="Google Shape;338;p38"/>
          <p:cNvCxnSpPr/>
          <p:nvPr/>
        </p:nvCxnSpPr>
        <p:spPr>
          <a:xfrm>
            <a:off x="718729" y="2390252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9" name="Google Shape;339;p38"/>
          <p:cNvCxnSpPr/>
          <p:nvPr/>
        </p:nvCxnSpPr>
        <p:spPr>
          <a:xfrm>
            <a:off x="5044336" y="1486331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0" name="Google Shape;340;p38"/>
          <p:cNvSpPr txBox="1"/>
          <p:nvPr/>
        </p:nvSpPr>
        <p:spPr>
          <a:xfrm>
            <a:off x="5048387" y="3046600"/>
            <a:ext cx="3599700" cy="18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Primeira Infância no SUAS | Serviço no Domicílio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O que fica | O que muda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O que fica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• O cuidado no domicílio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• O foco na primeira infância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• O fortalecimento de vínculos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• O trabalho das equipes no território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O que muda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• Agora é serviço continuado do SUAS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• Mais integração à Proteção Social Básica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• Mais clareza institucional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 • Mais continuidade e sustentabilidade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41" name="Google Shape;341;p38"/>
          <p:cNvSpPr txBox="1"/>
          <p:nvPr/>
        </p:nvSpPr>
        <p:spPr>
          <a:xfrm>
            <a:off x="550350" y="431775"/>
            <a:ext cx="3174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D06F14"/>
                </a:solidFill>
                <a:latin typeface="Lexend Zetta"/>
                <a:ea typeface="Lexend Zetta"/>
                <a:cs typeface="Lexend Zetta"/>
                <a:sym typeface="Lexend Zetta"/>
              </a:rPr>
              <a:t>Redes Sociais</a:t>
            </a:r>
            <a:endParaRPr sz="1800" b="1">
              <a:solidFill>
                <a:srgbClr val="DDB925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342" name="Google Shape;342;p38"/>
          <p:cNvSpPr/>
          <p:nvPr/>
        </p:nvSpPr>
        <p:spPr>
          <a:xfrm>
            <a:off x="491288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Arte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pic>
        <p:nvPicPr>
          <p:cNvPr id="343" name="Google Shape;34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4326" y="1537150"/>
            <a:ext cx="1166616" cy="145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38" title="Cards (7)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64933" y="1537150"/>
            <a:ext cx="1166616" cy="145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38" title="Cards (9)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77407" y="1537150"/>
            <a:ext cx="1166616" cy="145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38" title="Ativo 33.png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0475" y="893475"/>
            <a:ext cx="337499" cy="264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38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49000" y="907627"/>
            <a:ext cx="704276" cy="26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9"/>
          <p:cNvSpPr/>
          <p:nvPr/>
        </p:nvSpPr>
        <p:spPr>
          <a:xfrm>
            <a:off x="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39"/>
          <p:cNvSpPr txBox="1"/>
          <p:nvPr/>
        </p:nvSpPr>
        <p:spPr>
          <a:xfrm>
            <a:off x="655511" y="1537158"/>
            <a:ext cx="3723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000" tIns="29975" rIns="60000" bIns="299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292A2D"/>
                </a:solidFill>
                <a:latin typeface="Readex Pro"/>
                <a:ea typeface="Readex Pro"/>
                <a:cs typeface="Readex Pro"/>
                <a:sym typeface="Readex Pro"/>
              </a:rPr>
              <a:t>Conteúdo para a imagem</a:t>
            </a:r>
            <a:endParaRPr sz="962" b="1">
              <a:solidFill>
                <a:srgbClr val="292A2D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54" name="Google Shape;354;p39"/>
          <p:cNvSpPr txBox="1"/>
          <p:nvPr/>
        </p:nvSpPr>
        <p:spPr>
          <a:xfrm>
            <a:off x="655511" y="2398319"/>
            <a:ext cx="3723300" cy="23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trabalho que já realizamos com as famílias com gestantes e crianças de 0 a 6 anos continua.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A transição para o PI SUAS | Serviço no Domicílio fortalece essa atuação ao transformá-la em um serviço continuado do SUAS, com funções formalizadas, metodologia qualificada e maior integração à Proteção Social Básica.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Isso significa mais clareza institucional, mais reconhecimento do papel das equipes e mais sustentabilidade para o cuidado na primeira infância.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Os profissionais agora têm suas funções reconhecidas: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457200" marR="0" lvl="0" indent="-273044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00"/>
              <a:buFont typeface="Readex Pro"/>
              <a:buChar char="●"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supervisores passam a atuar como técnicos de referência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457200" marR="0" lvl="0" indent="-273044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00"/>
              <a:buFont typeface="Readex Pro"/>
              <a:buChar char="●"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visitadores como educadores sociais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457200" marR="0" lvl="0" indent="-273044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00"/>
              <a:buFont typeface="Readex Pro"/>
              <a:buChar char="●"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O papel de cada um de nós é fundamental para garantir a evolução do programa em serviço e a consolidação dessa política pública no território.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Para saber mais acesse: &lt;endereço do blog&gt;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55" name="Google Shape;355;p39"/>
          <p:cNvSpPr/>
          <p:nvPr/>
        </p:nvSpPr>
        <p:spPr>
          <a:xfrm>
            <a:off x="593475" y="2159074"/>
            <a:ext cx="8688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Legenda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56" name="Google Shape;356;p39"/>
          <p:cNvSpPr/>
          <p:nvPr/>
        </p:nvSpPr>
        <p:spPr>
          <a:xfrm>
            <a:off x="59347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Tema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cxnSp>
        <p:nvCxnSpPr>
          <p:cNvPr id="357" name="Google Shape;357;p39"/>
          <p:cNvCxnSpPr/>
          <p:nvPr/>
        </p:nvCxnSpPr>
        <p:spPr>
          <a:xfrm>
            <a:off x="718729" y="1485587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8" name="Google Shape;358;p39"/>
          <p:cNvCxnSpPr/>
          <p:nvPr/>
        </p:nvCxnSpPr>
        <p:spPr>
          <a:xfrm>
            <a:off x="718729" y="2390252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9" name="Google Shape;359;p39"/>
          <p:cNvCxnSpPr/>
          <p:nvPr/>
        </p:nvCxnSpPr>
        <p:spPr>
          <a:xfrm>
            <a:off x="5044336" y="1486331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0" name="Google Shape;360;p39"/>
          <p:cNvSpPr txBox="1"/>
          <p:nvPr/>
        </p:nvSpPr>
        <p:spPr>
          <a:xfrm>
            <a:off x="5044325" y="3609325"/>
            <a:ext cx="3599700" cy="15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Primeira Infância no SUAS | Serviço no Domicílio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O trabalho continua e se fortalece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O que já fazemos pela primeira infância no território agora é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SERVIÇO CONTINUADO DO SUAS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Mais conexão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Mais reconhecimento</a:t>
            </a:r>
            <a:b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Mais sustentabilidade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D9D9D9"/>
                </a:solidFill>
                <a:latin typeface="Readex Pro"/>
                <a:ea typeface="Readex Pro"/>
                <a:cs typeface="Readex Pro"/>
                <a:sym typeface="Readex Pro"/>
              </a:rPr>
              <a:t>Cada profissional é essencial para transformar prática em política pública.</a:t>
            </a:r>
            <a:endParaRPr sz="700">
              <a:solidFill>
                <a:srgbClr val="D9D9D9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61" name="Google Shape;361;p39"/>
          <p:cNvSpPr txBox="1"/>
          <p:nvPr/>
        </p:nvSpPr>
        <p:spPr>
          <a:xfrm>
            <a:off x="550350" y="431775"/>
            <a:ext cx="3174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D06F14"/>
                </a:solidFill>
                <a:latin typeface="Lexend Zetta"/>
                <a:ea typeface="Lexend Zetta"/>
                <a:cs typeface="Lexend Zetta"/>
                <a:sym typeface="Lexend Zetta"/>
              </a:rPr>
              <a:t>Redes Sociais</a:t>
            </a:r>
            <a:endParaRPr sz="1800" b="1">
              <a:solidFill>
                <a:srgbClr val="DDB925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362" name="Google Shape;362;p39"/>
          <p:cNvSpPr/>
          <p:nvPr/>
        </p:nvSpPr>
        <p:spPr>
          <a:xfrm>
            <a:off x="491288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Arte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pic>
        <p:nvPicPr>
          <p:cNvPr id="363" name="Google Shape;363;p39" title="Cards SUAS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325" y="1537150"/>
            <a:ext cx="1616702" cy="202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9" title="Cards.gif"/>
          <p:cNvPicPr preferRelativeResize="0"/>
          <p:nvPr/>
        </p:nvPicPr>
        <p:blipFill rotWithShape="1">
          <a:blip r:embed="rId4">
            <a:alphaModFix/>
          </a:blip>
          <a:srcRect l="10" r="10"/>
          <a:stretch/>
        </p:blipFill>
        <p:spPr>
          <a:xfrm>
            <a:off x="6701175" y="1537150"/>
            <a:ext cx="1616701" cy="2021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39" title="Ativo 33.png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0475" y="893475"/>
            <a:ext cx="337499" cy="264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39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49000" y="907627"/>
            <a:ext cx="704276" cy="26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0"/>
          <p:cNvSpPr/>
          <p:nvPr/>
        </p:nvSpPr>
        <p:spPr>
          <a:xfrm>
            <a:off x="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40"/>
          <p:cNvSpPr txBox="1"/>
          <p:nvPr/>
        </p:nvSpPr>
        <p:spPr>
          <a:xfrm>
            <a:off x="655511" y="1537158"/>
            <a:ext cx="3723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000" tIns="29975" rIns="60000" bIns="299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292A2D"/>
                </a:solidFill>
                <a:latin typeface="Readex Pro"/>
                <a:ea typeface="Readex Pro"/>
                <a:cs typeface="Readex Pro"/>
                <a:sym typeface="Readex Pro"/>
              </a:rPr>
              <a:t>Conteúdo para a imagem</a:t>
            </a:r>
            <a:endParaRPr sz="962" b="1">
              <a:solidFill>
                <a:srgbClr val="292A2D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73" name="Google Shape;373;p40"/>
          <p:cNvSpPr txBox="1"/>
          <p:nvPr/>
        </p:nvSpPr>
        <p:spPr>
          <a:xfrm>
            <a:off x="655511" y="2398319"/>
            <a:ext cx="3723300" cy="22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A decisão de transformar o PI SUAS | Serviço no Domicílio em serviço continuado do SUAS reafirma o compromisso do Governo com a proteção da primeira infância e reconhece o impacto real dessa atuação nos territórios.</a:t>
            </a:r>
            <a:br>
              <a:rPr lang="pt-BR" sz="700">
                <a:latin typeface="Readex Pro"/>
                <a:ea typeface="Readex Pro"/>
                <a:cs typeface="Readex Pro"/>
                <a:sym typeface="Readex Pro"/>
              </a:rPr>
            </a:b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Esse impacto só é possível graças ao trabalho cotidiano das equipes da assistência social - educadores sociais, supervisores, coordenadores e gestores - que constroem o cuidado junto às famílias com gestantes e crianças de 0 a 6 anos que mais precisam, todos os dias.</a:t>
            </a:r>
            <a:br>
              <a:rPr lang="pt-BR" sz="700">
                <a:latin typeface="Readex Pro"/>
                <a:ea typeface="Readex Pro"/>
                <a:cs typeface="Readex Pro"/>
                <a:sym typeface="Readex Pro"/>
              </a:rPr>
            </a:b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A continuidade do serviço é também um reconhecimento da importância de cada pessoa envolvida, do papel fundamental do território e da força do SUAS como política pública.</a:t>
            </a:r>
            <a:br>
              <a:rPr lang="pt-BR" sz="700">
                <a:latin typeface="Readex Pro"/>
                <a:ea typeface="Readex Pro"/>
                <a:cs typeface="Readex Pro"/>
                <a:sym typeface="Readex Pro"/>
              </a:rPr>
            </a:b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Seguimos juntos, fortalecendo vínculos, protegendo crianças e garantindo que esse trabalho continue evoluindo com qualidade e sustentabilidade.</a:t>
            </a:r>
            <a:br>
              <a:rPr lang="pt-BR" sz="700">
                <a:latin typeface="Readex Pro"/>
                <a:ea typeface="Readex Pro"/>
                <a:cs typeface="Readex Pro"/>
                <a:sym typeface="Readex Pro"/>
              </a:rPr>
            </a:br>
            <a:endParaRPr sz="700"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latin typeface="Readex Pro"/>
                <a:ea typeface="Readex Pro"/>
                <a:cs typeface="Readex Pro"/>
                <a:sym typeface="Readex Pro"/>
              </a:rPr>
              <a:t>Para saber mais acesse: &lt;endereço do blog&gt; </a:t>
            </a:r>
            <a:endParaRPr sz="700"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74" name="Google Shape;374;p40"/>
          <p:cNvSpPr/>
          <p:nvPr/>
        </p:nvSpPr>
        <p:spPr>
          <a:xfrm>
            <a:off x="593475" y="2159074"/>
            <a:ext cx="8688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Legenda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75" name="Google Shape;375;p40"/>
          <p:cNvSpPr/>
          <p:nvPr/>
        </p:nvSpPr>
        <p:spPr>
          <a:xfrm>
            <a:off x="59347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Tema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cxnSp>
        <p:nvCxnSpPr>
          <p:cNvPr id="376" name="Google Shape;376;p40"/>
          <p:cNvCxnSpPr/>
          <p:nvPr/>
        </p:nvCxnSpPr>
        <p:spPr>
          <a:xfrm>
            <a:off x="718729" y="1485587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7" name="Google Shape;377;p40"/>
          <p:cNvCxnSpPr/>
          <p:nvPr/>
        </p:nvCxnSpPr>
        <p:spPr>
          <a:xfrm>
            <a:off x="718729" y="2390252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8" name="Google Shape;378;p40"/>
          <p:cNvCxnSpPr/>
          <p:nvPr/>
        </p:nvCxnSpPr>
        <p:spPr>
          <a:xfrm>
            <a:off x="5044336" y="1486331"/>
            <a:ext cx="3599700" cy="0"/>
          </a:xfrm>
          <a:prstGeom prst="straightConnector1">
            <a:avLst/>
          </a:prstGeom>
          <a:noFill/>
          <a:ln w="8325" cap="flat" cmpd="sng">
            <a:solidFill>
              <a:srgbClr val="60911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9" name="Google Shape;379;p40"/>
          <p:cNvSpPr txBox="1"/>
          <p:nvPr/>
        </p:nvSpPr>
        <p:spPr>
          <a:xfrm>
            <a:off x="7283851" y="1537150"/>
            <a:ext cx="1483800" cy="20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9975" tIns="79975" rIns="79975" bIns="79975" anchor="t" anchorCtr="0">
            <a:spAutoFit/>
          </a:bodyPr>
          <a:lstStyle/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CCCCCC"/>
                </a:solidFill>
                <a:latin typeface="Readex Pro"/>
                <a:ea typeface="Readex Pro"/>
                <a:cs typeface="Readex Pro"/>
                <a:sym typeface="Readex Pro"/>
              </a:rPr>
              <a:t>Primeira Infância no SUAS | Serviço no Domicílio</a:t>
            </a:r>
            <a:br>
              <a:rPr lang="pt-BR" sz="700">
                <a:solidFill>
                  <a:srgbClr val="CCCCCC"/>
                </a:solidFill>
                <a:latin typeface="Readex Pro"/>
                <a:ea typeface="Readex Pro"/>
                <a:cs typeface="Readex Pro"/>
                <a:sym typeface="Readex Pro"/>
              </a:rPr>
            </a:br>
            <a:r>
              <a:rPr lang="pt-BR" sz="700">
                <a:solidFill>
                  <a:srgbClr val="CCCCCC"/>
                </a:solidFill>
                <a:latin typeface="Readex Pro"/>
                <a:ea typeface="Readex Pro"/>
                <a:cs typeface="Readex Pro"/>
                <a:sym typeface="Readex Pro"/>
              </a:rPr>
              <a:t>Uma escolha de continuidade e qualificação</a:t>
            </a:r>
            <a:endParaRPr sz="700">
              <a:solidFill>
                <a:srgbClr val="CCCCCC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CCCCCC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CCCCCC"/>
                </a:solidFill>
                <a:latin typeface="Readex Pro"/>
                <a:ea typeface="Readex Pro"/>
                <a:cs typeface="Readex Pro"/>
                <a:sym typeface="Readex Pro"/>
              </a:rPr>
              <a:t>O Governo reafirma a proteção da primeira infância como compromisso permanente do SUAS.</a:t>
            </a:r>
            <a:endParaRPr sz="700">
              <a:solidFill>
                <a:srgbClr val="CCCCCC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CCCCCC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CCCCCC"/>
                </a:solidFill>
                <a:latin typeface="Readex Pro"/>
                <a:ea typeface="Readex Pro"/>
                <a:cs typeface="Readex Pro"/>
                <a:sym typeface="Readex Pro"/>
              </a:rPr>
              <a:t>O impacto no território existe porque o trabalho acontece todos os dias, com dedicação das equipes da assistência social.</a:t>
            </a:r>
            <a:endParaRPr sz="700">
              <a:solidFill>
                <a:srgbClr val="CCCCCC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380" name="Google Shape;380;p40"/>
          <p:cNvSpPr txBox="1"/>
          <p:nvPr/>
        </p:nvSpPr>
        <p:spPr>
          <a:xfrm>
            <a:off x="550350" y="431775"/>
            <a:ext cx="3174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>
                <a:solidFill>
                  <a:srgbClr val="D06F14"/>
                </a:solidFill>
                <a:latin typeface="Lexend Zetta"/>
                <a:ea typeface="Lexend Zetta"/>
                <a:cs typeface="Lexend Zetta"/>
                <a:sym typeface="Lexend Zetta"/>
              </a:rPr>
              <a:t>Redes Sociais</a:t>
            </a:r>
            <a:endParaRPr sz="1800" b="1">
              <a:solidFill>
                <a:srgbClr val="DDB925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381" name="Google Shape;381;p40"/>
          <p:cNvSpPr/>
          <p:nvPr/>
        </p:nvSpPr>
        <p:spPr>
          <a:xfrm>
            <a:off x="4912885" y="1249225"/>
            <a:ext cx="660600" cy="2232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79975" tIns="79975" rIns="79975" bIns="799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2" b="1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Arte</a:t>
            </a:r>
            <a:endParaRPr sz="962" b="1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pic>
        <p:nvPicPr>
          <p:cNvPr id="382" name="Google Shape;382;p40" title="Cards SUA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325" y="1537150"/>
            <a:ext cx="2102975" cy="262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40" title="Ativo 33.png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0475" y="893475"/>
            <a:ext cx="337499" cy="264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40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49000" y="907627"/>
            <a:ext cx="704276" cy="26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982</Words>
  <Application>Microsoft Office PowerPoint</Application>
  <PresentationFormat>Apresentação na tela (16:9)</PresentationFormat>
  <Paragraphs>100</Paragraphs>
  <Slides>6</Slides>
  <Notes>6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Readex Pro</vt:lpstr>
      <vt:lpstr>Lexend Zetta</vt:lpstr>
      <vt:lpstr>Arial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ACER</dc:creator>
  <cp:lastModifiedBy>Mariana Montoro</cp:lastModifiedBy>
  <cp:revision>2</cp:revision>
  <dcterms:modified xsi:type="dcterms:W3CDTF">2026-04-24T23:43:02Z</dcterms:modified>
</cp:coreProperties>
</file>